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F4A580-610D-4B4F-8867-78F66C3F33B6}"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9DCE10E-ED8F-4BF2-BA8C-25CD093E65F9}"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8015DD-E7A7-41A4-9A1D-CEBA4F959019}"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639AF25-501D-445C-8544-903A4D23B22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075873A-45F4-4B1F-8C42-6B6A0A86D32F}"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E18D038-FD64-4EBE-B5EE-0DC4C0FD394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A8D3ACA-E260-4417-BAEC-EFAD36B87A79}"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CEF17FF-941F-4655-99F9-44E0CF6033B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B995B73-777F-4E0D-BDF1-5B86BFBDAFFD}"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516649B-B074-41C2-A715-4362DBD8F03B}"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A1BDC07-F9B0-44F3-8653-36D3322B4AE0}"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F7F12B4-C944-4C03-9811-1A147B801CD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1CA355D-98AA-4954-A792-56A663C46A0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ictionary.reference.com/browse/th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76250"/>
            <a:ext cx="7772400" cy="1470025"/>
          </a:xfrm>
        </p:spPr>
        <p:txBody>
          <a:bodyPr/>
          <a:lstStyle/>
          <a:p>
            <a:r>
              <a:rPr lang="en-GB" sz="2800" dirty="0">
                <a:solidFill>
                  <a:schemeClr val="accent2"/>
                </a:solidFill>
                <a:latin typeface="Kristen ITC" pitchFamily="66" charset="0"/>
              </a:rPr>
              <a:t>RIVERS Revision ; </a:t>
            </a:r>
            <a:br>
              <a:rPr lang="en-GB" sz="2800" dirty="0">
                <a:solidFill>
                  <a:schemeClr val="accent2"/>
                </a:solidFill>
                <a:latin typeface="Kristen ITC" pitchFamily="66" charset="0"/>
              </a:rPr>
            </a:br>
            <a:r>
              <a:rPr lang="en-GB" sz="2800" dirty="0"/>
              <a:t>Upper/middle and lower course features</a:t>
            </a:r>
          </a:p>
        </p:txBody>
      </p:sp>
      <p:sp>
        <p:nvSpPr>
          <p:cNvPr id="2051" name="Rectangle 3"/>
          <p:cNvSpPr>
            <a:spLocks noGrp="1" noChangeArrowheads="1"/>
          </p:cNvSpPr>
          <p:nvPr>
            <p:ph type="subTitle" idx="1"/>
          </p:nvPr>
        </p:nvSpPr>
        <p:spPr>
          <a:xfrm>
            <a:off x="1476375" y="5084763"/>
            <a:ext cx="6400800" cy="936625"/>
          </a:xfrm>
        </p:spPr>
        <p:txBody>
          <a:bodyPr/>
          <a:lstStyle/>
          <a:p>
            <a:r>
              <a:rPr lang="en-GB" sz="2400">
                <a:solidFill>
                  <a:schemeClr val="accent2"/>
                </a:solidFill>
              </a:rPr>
              <a:t>LO: To know how to recognise main river features and describe how they are formed.</a:t>
            </a:r>
          </a:p>
        </p:txBody>
      </p:sp>
      <p:pic>
        <p:nvPicPr>
          <p:cNvPr id="2052" name="Picture 4"/>
          <p:cNvPicPr>
            <a:picLocks noChangeAspect="1" noChangeArrowheads="1"/>
          </p:cNvPicPr>
          <p:nvPr/>
        </p:nvPicPr>
        <p:blipFill>
          <a:blip r:embed="rId2"/>
          <a:srcRect/>
          <a:stretch>
            <a:fillRect/>
          </a:stretch>
        </p:blipFill>
        <p:spPr bwMode="auto">
          <a:xfrm>
            <a:off x="755650" y="1939925"/>
            <a:ext cx="7848600" cy="29781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Where do we find them?</a:t>
            </a:r>
          </a:p>
        </p:txBody>
      </p:sp>
      <p:pic>
        <p:nvPicPr>
          <p:cNvPr id="11268" name="Picture 4"/>
          <p:cNvPicPr>
            <a:picLocks noChangeAspect="1" noChangeArrowheads="1"/>
          </p:cNvPicPr>
          <p:nvPr/>
        </p:nvPicPr>
        <p:blipFill>
          <a:blip r:embed="rId2"/>
          <a:srcRect/>
          <a:stretch>
            <a:fillRect/>
          </a:stretch>
        </p:blipFill>
        <p:spPr bwMode="auto">
          <a:xfrm>
            <a:off x="539794" y="1628800"/>
            <a:ext cx="8208919" cy="46767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06437"/>
          </a:xfrm>
        </p:spPr>
        <p:txBody>
          <a:bodyPr/>
          <a:lstStyle/>
          <a:p>
            <a:r>
              <a:rPr lang="en-GB" sz="3600"/>
              <a:t>Rapids</a:t>
            </a:r>
          </a:p>
        </p:txBody>
      </p:sp>
      <p:sp>
        <p:nvSpPr>
          <p:cNvPr id="12291" name="Rectangle 3"/>
          <p:cNvSpPr>
            <a:spLocks noGrp="1" noChangeArrowheads="1"/>
          </p:cNvSpPr>
          <p:nvPr>
            <p:ph type="body" idx="1"/>
          </p:nvPr>
        </p:nvSpPr>
        <p:spPr>
          <a:xfrm>
            <a:off x="395288" y="1052513"/>
            <a:ext cx="8229600" cy="2620962"/>
          </a:xfrm>
        </p:spPr>
        <p:txBody>
          <a:bodyPr/>
          <a:lstStyle/>
          <a:p>
            <a:pPr>
              <a:lnSpc>
                <a:spcPct val="90000"/>
              </a:lnSpc>
            </a:pPr>
            <a:r>
              <a:rPr lang="en-GB" sz="1800"/>
              <a:t>Rapids are stretches of fast-flowing water tumbling over a rocky-shallow riverbed. They are caused by different resistance among various rock. They are formed when the water goes from one hard rock that resists the water's erosion to a softer rock that is easier eroded. The rocks break up the flow of the flow, but are not big enough to form a waterfall. Over time, rapids are formed. </a:t>
            </a:r>
          </a:p>
        </p:txBody>
      </p:sp>
      <p:pic>
        <p:nvPicPr>
          <p:cNvPr id="12292" name="Picture 4"/>
          <p:cNvPicPr>
            <a:picLocks noChangeAspect="1" noChangeArrowheads="1"/>
          </p:cNvPicPr>
          <p:nvPr/>
        </p:nvPicPr>
        <p:blipFill>
          <a:blip r:embed="rId2"/>
          <a:srcRect/>
          <a:stretch>
            <a:fillRect/>
          </a:stretch>
        </p:blipFill>
        <p:spPr bwMode="auto">
          <a:xfrm>
            <a:off x="0" y="2668588"/>
            <a:ext cx="7308850" cy="4189412"/>
          </a:xfrm>
          <a:prstGeom prst="rect">
            <a:avLst/>
          </a:prstGeom>
          <a:noFill/>
          <a:ln w="9525">
            <a:noFill/>
            <a:miter lim="800000"/>
            <a:headEnd/>
            <a:tailEnd/>
          </a:ln>
          <a:effectLst/>
        </p:spPr>
      </p:pic>
      <p:sp>
        <p:nvSpPr>
          <p:cNvPr id="12293" name="Rectangle 5"/>
          <p:cNvSpPr>
            <a:spLocks noChangeArrowheads="1"/>
          </p:cNvSpPr>
          <p:nvPr/>
        </p:nvSpPr>
        <p:spPr bwMode="auto">
          <a:xfrm>
            <a:off x="4283075" y="2636838"/>
            <a:ext cx="4860925" cy="2014537"/>
          </a:xfrm>
          <a:prstGeom prst="rect">
            <a:avLst/>
          </a:prstGeom>
          <a:solidFill>
            <a:schemeClr val="bg1">
              <a:alpha val="57001"/>
            </a:schemeClr>
          </a:solidFill>
          <a:ln w="9525">
            <a:noFill/>
            <a:miter lim="800000"/>
            <a:headEnd/>
            <a:tailEnd/>
          </a:ln>
          <a:effectLst/>
        </p:spPr>
        <p:txBody>
          <a:bodyPr anchor="ctr">
            <a:spAutoFit/>
          </a:bodyPr>
          <a:lstStyle/>
          <a:p>
            <a:pPr algn="ctr"/>
            <a:r>
              <a:rPr lang="en-GB"/>
              <a:t>Rapids occur in a fast-moving stream littered with large, hard rock formations.</a:t>
            </a:r>
          </a:p>
          <a:p>
            <a:pPr algn="ctr"/>
            <a:r>
              <a:rPr lang="en-GB"/>
              <a:t>Water erodes soft land faster than hard, so the rocks remain standing as incomplete barriers. The stream’s fast-moving water rushes around the rocks, often foaming into “white water.”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v%20shaped%20valley"/>
          <p:cNvPicPr>
            <a:picLocks noGrp="1" noChangeAspect="1" noChangeArrowheads="1"/>
          </p:cNvPicPr>
          <p:nvPr>
            <p:ph idx="1"/>
          </p:nvPr>
        </p:nvPicPr>
        <p:blipFill>
          <a:blip r:embed="rId2"/>
          <a:srcRect/>
          <a:stretch>
            <a:fillRect/>
          </a:stretch>
        </p:blipFill>
        <p:spPr>
          <a:xfrm>
            <a:off x="107950" y="2133600"/>
            <a:ext cx="4248150" cy="3267075"/>
          </a:xfrm>
          <a:noFill/>
          <a:ln/>
        </p:spPr>
      </p:pic>
      <p:sp>
        <p:nvSpPr>
          <p:cNvPr id="13316" name="Text Box 4"/>
          <p:cNvSpPr txBox="1">
            <a:spLocks noChangeArrowheads="1"/>
          </p:cNvSpPr>
          <p:nvPr/>
        </p:nvSpPr>
        <p:spPr bwMode="auto">
          <a:xfrm>
            <a:off x="684213" y="476250"/>
            <a:ext cx="1847850" cy="366713"/>
          </a:xfrm>
          <a:prstGeom prst="rect">
            <a:avLst/>
          </a:prstGeom>
          <a:noFill/>
          <a:ln w="9525">
            <a:noFill/>
            <a:miter lim="800000"/>
            <a:headEnd/>
            <a:tailEnd/>
          </a:ln>
          <a:effectLst/>
        </p:spPr>
        <p:txBody>
          <a:bodyPr wrap="none">
            <a:spAutoFit/>
          </a:bodyPr>
          <a:lstStyle/>
          <a:p>
            <a:r>
              <a:rPr lang="en-GB"/>
              <a:t>V-shaped Valley</a:t>
            </a:r>
            <a:endParaRPr lang="en-US"/>
          </a:p>
        </p:txBody>
      </p:sp>
      <p:sp>
        <p:nvSpPr>
          <p:cNvPr id="13317" name="Text Box 5"/>
          <p:cNvSpPr txBox="1">
            <a:spLocks noChangeArrowheads="1"/>
          </p:cNvSpPr>
          <p:nvPr/>
        </p:nvSpPr>
        <p:spPr bwMode="auto">
          <a:xfrm>
            <a:off x="4572000" y="333375"/>
            <a:ext cx="4392613" cy="7232650"/>
          </a:xfrm>
          <a:prstGeom prst="rect">
            <a:avLst/>
          </a:prstGeom>
          <a:noFill/>
          <a:ln w="9525">
            <a:noFill/>
            <a:miter lim="800000"/>
            <a:headEnd/>
            <a:tailEnd/>
          </a:ln>
          <a:effectLst/>
        </p:spPr>
        <p:txBody>
          <a:bodyPr>
            <a:spAutoFit/>
          </a:bodyPr>
          <a:lstStyle/>
          <a:p>
            <a:r>
              <a:rPr lang="en-GB"/>
              <a:t>The river erodes </a:t>
            </a:r>
            <a:r>
              <a:rPr lang="en-GB" b="1">
                <a:solidFill>
                  <a:schemeClr val="accent2"/>
                </a:solidFill>
              </a:rPr>
              <a:t>vertically</a:t>
            </a:r>
            <a:r>
              <a:rPr lang="en-GB"/>
              <a:t> at a greater </a:t>
            </a:r>
          </a:p>
          <a:p>
            <a:r>
              <a:rPr lang="en-GB"/>
              <a:t>rate than it does horizontally deepening </a:t>
            </a:r>
          </a:p>
          <a:p>
            <a:r>
              <a:rPr lang="en-GB"/>
              <a:t>the valley.</a:t>
            </a:r>
          </a:p>
          <a:p>
            <a:r>
              <a:rPr lang="en-GB"/>
              <a:t>The river continues to erode vertically, </a:t>
            </a:r>
          </a:p>
          <a:p>
            <a:r>
              <a:rPr lang="en-GB"/>
              <a:t>the river banks become less stable and after</a:t>
            </a:r>
          </a:p>
          <a:p>
            <a:r>
              <a:rPr lang="en-GB"/>
              <a:t>A period of heavy rain, due to gravity they </a:t>
            </a:r>
          </a:p>
          <a:p>
            <a:r>
              <a:rPr lang="en-GB"/>
              <a:t>collapse.</a:t>
            </a:r>
          </a:p>
          <a:p>
            <a:r>
              <a:rPr lang="en-GB"/>
              <a:t>This creates a </a:t>
            </a:r>
            <a:r>
              <a:rPr lang="en-GB" b="1">
                <a:solidFill>
                  <a:schemeClr val="accent2"/>
                </a:solidFill>
              </a:rPr>
              <a:t>v-shaped</a:t>
            </a:r>
            <a:r>
              <a:rPr lang="en-GB"/>
              <a:t> valley.</a:t>
            </a:r>
          </a:p>
          <a:p>
            <a:r>
              <a:rPr lang="en-GB"/>
              <a:t>The process is repeated, deepening</a:t>
            </a:r>
          </a:p>
          <a:p>
            <a:r>
              <a:rPr lang="en-GB"/>
              <a:t>The valley further.</a:t>
            </a:r>
          </a:p>
          <a:p>
            <a:endParaRPr lang="en-GB"/>
          </a:p>
          <a:p>
            <a:r>
              <a:rPr lang="en-GB"/>
              <a:t>As the river flows through the valley it is forced to swing from side to side around more resistant rock outcrops (spurs). As there is little energy for lateral erosion, the river continues to cut down vertically flowing between spurs of higher land creating interlocking spurs.</a:t>
            </a:r>
            <a:br>
              <a:rPr lang="en-GB"/>
            </a:br>
            <a:endParaRPr lang="en-GB"/>
          </a:p>
          <a:p>
            <a:endParaRPr lang="en-GB"/>
          </a:p>
          <a:p>
            <a:endParaRPr lang="en-GB"/>
          </a:p>
          <a:p>
            <a:endParaRPr lang="en-GB"/>
          </a:p>
          <a:p>
            <a:endParaRPr lang="en-GB"/>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000"/>
              <a:t>Waterfall</a:t>
            </a:r>
          </a:p>
        </p:txBody>
      </p:sp>
      <p:sp>
        <p:nvSpPr>
          <p:cNvPr id="14339" name="Rectangle 3"/>
          <p:cNvSpPr>
            <a:spLocks noGrp="1" noChangeArrowheads="1"/>
          </p:cNvSpPr>
          <p:nvPr>
            <p:ph type="body" sz="half" idx="1"/>
          </p:nvPr>
        </p:nvSpPr>
        <p:spPr/>
        <p:txBody>
          <a:bodyPr/>
          <a:lstStyle/>
          <a:p>
            <a:r>
              <a:rPr lang="en-GB" sz="2800"/>
              <a:t>Waterfall</a:t>
            </a:r>
            <a:endParaRPr lang="en-US" sz="2800"/>
          </a:p>
        </p:txBody>
      </p:sp>
      <p:pic>
        <p:nvPicPr>
          <p:cNvPr id="14340" name="Picture 4" descr="Diagram of waterfall, rapids and gorge formation. As the river bed changes from hard rock to soft rock, the river wears away the soft rock faster than the hard rock. The difference in levels between the hard-rock and soft-rock river bed creates a waterfall. As the waterfall slowly wears away the hard rock, behind it, the waterfall will retreat, gradually leaving a steep-sided gorge. Rapids occur where a fast-moving river crosses an uneven riverbed. Unevenness will occur if where the riverbed is made up of a mix of alternating layers of hard and soft rock."/>
          <p:cNvPicPr>
            <a:picLocks noGrp="1" noChangeAspect="1" noChangeArrowheads="1"/>
          </p:cNvPicPr>
          <p:nvPr>
            <p:ph sz="half" idx="2"/>
          </p:nvPr>
        </p:nvPicPr>
        <p:blipFill>
          <a:blip r:embed="rId2"/>
          <a:srcRect/>
          <a:stretch>
            <a:fillRect/>
          </a:stretch>
        </p:blipFill>
        <p:spPr>
          <a:xfrm>
            <a:off x="468313" y="1423988"/>
            <a:ext cx="4824412" cy="4559300"/>
          </a:xfrm>
          <a:noFill/>
          <a:ln/>
        </p:spPr>
      </p:pic>
      <p:sp>
        <p:nvSpPr>
          <p:cNvPr id="14341" name="Text Box 5"/>
          <p:cNvSpPr txBox="1">
            <a:spLocks noChangeArrowheads="1"/>
          </p:cNvSpPr>
          <p:nvPr/>
        </p:nvSpPr>
        <p:spPr bwMode="auto">
          <a:xfrm>
            <a:off x="5435600" y="1484313"/>
            <a:ext cx="3167063" cy="4762500"/>
          </a:xfrm>
          <a:prstGeom prst="rect">
            <a:avLst/>
          </a:prstGeom>
          <a:noFill/>
          <a:ln w="9525">
            <a:noFill/>
            <a:miter lim="800000"/>
            <a:headEnd/>
            <a:tailEnd/>
          </a:ln>
          <a:effectLst/>
        </p:spPr>
        <p:txBody>
          <a:bodyPr>
            <a:spAutoFit/>
          </a:bodyPr>
          <a:lstStyle/>
          <a:p>
            <a:pPr>
              <a:spcBef>
                <a:spcPct val="50000"/>
              </a:spcBef>
            </a:pPr>
            <a:r>
              <a:rPr lang="en-GB"/>
              <a:t>Many waterfalls form when rivers meet a band of </a:t>
            </a:r>
            <a:r>
              <a:rPr lang="en-GB" b="1">
                <a:solidFill>
                  <a:schemeClr val="accent2"/>
                </a:solidFill>
              </a:rPr>
              <a:t>softer less resistant rock</a:t>
            </a:r>
            <a:r>
              <a:rPr lang="en-GB"/>
              <a:t> after flowing over a relatively </a:t>
            </a:r>
            <a:r>
              <a:rPr lang="en-GB" b="1">
                <a:solidFill>
                  <a:schemeClr val="accent2"/>
                </a:solidFill>
              </a:rPr>
              <a:t>hard resistant rock</a:t>
            </a:r>
            <a:r>
              <a:rPr lang="en-GB"/>
              <a:t>.  The softer rock is worn away more </a:t>
            </a:r>
            <a:r>
              <a:rPr lang="en-GB">
                <a:solidFill>
                  <a:schemeClr val="accent2"/>
                </a:solidFill>
              </a:rPr>
              <a:t>quickly</a:t>
            </a:r>
            <a:r>
              <a:rPr lang="en-GB"/>
              <a:t>, and the harder rock </a:t>
            </a:r>
            <a:r>
              <a:rPr lang="en-GB">
                <a:solidFill>
                  <a:schemeClr val="accent2"/>
                </a:solidFill>
              </a:rPr>
              <a:t>undercut</a:t>
            </a:r>
            <a:r>
              <a:rPr lang="en-GB"/>
              <a:t>.</a:t>
            </a:r>
          </a:p>
          <a:p>
            <a:pPr>
              <a:spcBef>
                <a:spcPct val="50000"/>
              </a:spcBef>
            </a:pPr>
            <a:r>
              <a:rPr lang="en-GB"/>
              <a:t>The overhead hard rock forms an </a:t>
            </a:r>
            <a:r>
              <a:rPr lang="en-GB" b="1">
                <a:solidFill>
                  <a:schemeClr val="accent2"/>
                </a:solidFill>
              </a:rPr>
              <a:t>overhang</a:t>
            </a:r>
            <a:r>
              <a:rPr lang="en-GB"/>
              <a:t>, which will eventually collapse, to form a deep </a:t>
            </a:r>
            <a:r>
              <a:rPr lang="en-GB" b="1">
                <a:solidFill>
                  <a:schemeClr val="accent2"/>
                </a:solidFill>
              </a:rPr>
              <a:t>plunge pool</a:t>
            </a:r>
            <a:r>
              <a:rPr lang="en-GB"/>
              <a:t>.</a:t>
            </a:r>
          </a:p>
          <a:p>
            <a:pPr>
              <a:spcBef>
                <a:spcPct val="50000"/>
              </a:spcBef>
            </a:pPr>
            <a:r>
              <a:rPr lang="en-GB"/>
              <a:t>This process is repeated causing the waterfall to </a:t>
            </a:r>
            <a:r>
              <a:rPr lang="en-GB" b="1">
                <a:solidFill>
                  <a:schemeClr val="accent2"/>
                </a:solidFill>
              </a:rPr>
              <a:t>retreat</a:t>
            </a:r>
            <a:r>
              <a:rPr lang="en-GB"/>
              <a:t> upstream creating a </a:t>
            </a:r>
            <a:r>
              <a:rPr lang="en-GB" b="1">
                <a:solidFill>
                  <a:schemeClr val="accent2"/>
                </a:solidFill>
              </a:rPr>
              <a:t>gorge</a:t>
            </a:r>
            <a:r>
              <a:rPr lang="en-GB"/>
              <a:t> in its wake.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11638" y="274638"/>
            <a:ext cx="4475162" cy="1143000"/>
          </a:xfrm>
        </p:spPr>
        <p:txBody>
          <a:bodyPr/>
          <a:lstStyle/>
          <a:p>
            <a:r>
              <a:rPr lang="en-US" sz="2800"/>
              <a:t>meanders</a:t>
            </a:r>
          </a:p>
        </p:txBody>
      </p:sp>
      <p:sp>
        <p:nvSpPr>
          <p:cNvPr id="15363" name="Text Box 3"/>
          <p:cNvSpPr txBox="1">
            <a:spLocks noChangeArrowheads="1"/>
          </p:cNvSpPr>
          <p:nvPr/>
        </p:nvSpPr>
        <p:spPr bwMode="auto">
          <a:xfrm>
            <a:off x="611188" y="1773238"/>
            <a:ext cx="2232025" cy="366712"/>
          </a:xfrm>
          <a:prstGeom prst="rect">
            <a:avLst/>
          </a:prstGeom>
          <a:noFill/>
          <a:ln w="9525">
            <a:noFill/>
            <a:miter lim="800000"/>
            <a:headEnd/>
            <a:tailEnd/>
          </a:ln>
          <a:effectLst/>
        </p:spPr>
        <p:txBody>
          <a:bodyPr>
            <a:spAutoFit/>
          </a:bodyPr>
          <a:lstStyle/>
          <a:p>
            <a:pPr>
              <a:spcBef>
                <a:spcPct val="50000"/>
              </a:spcBef>
            </a:pPr>
            <a:r>
              <a:rPr lang="en-GB"/>
              <a:t>Meander</a:t>
            </a:r>
            <a:endParaRPr lang="en-US"/>
          </a:p>
        </p:txBody>
      </p:sp>
      <p:sp>
        <p:nvSpPr>
          <p:cNvPr id="15364" name="Text Box 4"/>
          <p:cNvSpPr txBox="1">
            <a:spLocks noChangeArrowheads="1"/>
          </p:cNvSpPr>
          <p:nvPr/>
        </p:nvSpPr>
        <p:spPr bwMode="auto">
          <a:xfrm>
            <a:off x="4427538" y="1628775"/>
            <a:ext cx="4248150" cy="4981575"/>
          </a:xfrm>
          <a:prstGeom prst="rect">
            <a:avLst/>
          </a:prstGeom>
          <a:noFill/>
          <a:ln w="9525">
            <a:noFill/>
            <a:miter lim="800000"/>
            <a:headEnd/>
            <a:tailEnd/>
          </a:ln>
          <a:effectLst/>
        </p:spPr>
        <p:txBody>
          <a:bodyPr>
            <a:spAutoFit/>
          </a:bodyPr>
          <a:lstStyle/>
          <a:p>
            <a:pPr>
              <a:spcBef>
                <a:spcPct val="50000"/>
              </a:spcBef>
            </a:pPr>
            <a:r>
              <a:rPr lang="en-GB" sz="1600"/>
              <a:t>Within sections of the river channel, the flow tends to wind from side to side through a pattern of deep </a:t>
            </a:r>
            <a:r>
              <a:rPr lang="en-GB" sz="1600" b="1">
                <a:solidFill>
                  <a:schemeClr val="accent2"/>
                </a:solidFill>
              </a:rPr>
              <a:t>pools</a:t>
            </a:r>
            <a:r>
              <a:rPr lang="en-GB" sz="1600"/>
              <a:t> and shallower </a:t>
            </a:r>
            <a:r>
              <a:rPr lang="en-GB" sz="1600" b="1">
                <a:solidFill>
                  <a:schemeClr val="accent2"/>
                </a:solidFill>
              </a:rPr>
              <a:t>riffles</a:t>
            </a:r>
            <a:r>
              <a:rPr lang="en-GB" sz="1600"/>
              <a:t>.  Riffles are formed by bed load deposits.</a:t>
            </a:r>
          </a:p>
          <a:p>
            <a:pPr>
              <a:spcBef>
                <a:spcPct val="50000"/>
              </a:spcBef>
            </a:pPr>
            <a:r>
              <a:rPr lang="en-GB" sz="1600"/>
              <a:t>A meander forms when the river channel bends, most of the water is directed to the outside of the bend.  This reduces friction and increases the speed of the river at this point.  The river therefore has more energy to transport through </a:t>
            </a:r>
            <a:r>
              <a:rPr lang="en-GB" sz="1600" b="1">
                <a:solidFill>
                  <a:schemeClr val="accent2"/>
                </a:solidFill>
              </a:rPr>
              <a:t>suspension</a:t>
            </a:r>
            <a:r>
              <a:rPr lang="en-GB" sz="1600"/>
              <a:t>, which will lead to erosion of the outside bank by </a:t>
            </a:r>
            <a:r>
              <a:rPr lang="en-GB" sz="1600" b="1">
                <a:solidFill>
                  <a:schemeClr val="accent2"/>
                </a:solidFill>
              </a:rPr>
              <a:t>corrasion</a:t>
            </a:r>
            <a:r>
              <a:rPr lang="en-GB" sz="1600"/>
              <a:t>.  The bank will be undercut, collapse and retreat to leave a small </a:t>
            </a:r>
            <a:r>
              <a:rPr lang="en-GB" sz="1600" b="1">
                <a:solidFill>
                  <a:schemeClr val="accent2"/>
                </a:solidFill>
              </a:rPr>
              <a:t>river cliff.</a:t>
            </a:r>
          </a:p>
          <a:p>
            <a:pPr>
              <a:spcBef>
                <a:spcPct val="50000"/>
              </a:spcBef>
            </a:pPr>
            <a:r>
              <a:rPr lang="en-GB" sz="1600"/>
              <a:t>Meanwhile, there is less water on the inside of the bend, there is an increase in friction and a decrease in velocity.  As the river loses energy, it deposits some of its load to form a </a:t>
            </a:r>
            <a:r>
              <a:rPr lang="en-GB" sz="1600" b="1">
                <a:solidFill>
                  <a:schemeClr val="accent2"/>
                </a:solidFill>
              </a:rPr>
              <a:t>slip off slope</a:t>
            </a:r>
            <a:r>
              <a:rPr lang="en-GB" sz="1600"/>
              <a:t>.</a:t>
            </a:r>
            <a:endParaRPr lang="en-US" sz="1600"/>
          </a:p>
        </p:txBody>
      </p:sp>
      <p:pic>
        <p:nvPicPr>
          <p:cNvPr id="15365" name="Picture 5"/>
          <p:cNvPicPr>
            <a:picLocks noChangeAspect="1" noChangeArrowheads="1"/>
          </p:cNvPicPr>
          <p:nvPr/>
        </p:nvPicPr>
        <p:blipFill>
          <a:blip r:embed="rId2"/>
          <a:srcRect/>
          <a:stretch>
            <a:fillRect/>
          </a:stretch>
        </p:blipFill>
        <p:spPr bwMode="auto">
          <a:xfrm>
            <a:off x="0" y="0"/>
            <a:ext cx="4319588" cy="2543175"/>
          </a:xfrm>
          <a:prstGeom prst="rect">
            <a:avLst/>
          </a:prstGeom>
          <a:noFill/>
        </p:spPr>
      </p:pic>
      <p:pic>
        <p:nvPicPr>
          <p:cNvPr id="15366" name="Picture 6"/>
          <p:cNvPicPr>
            <a:picLocks noChangeAspect="1" noChangeArrowheads="1"/>
          </p:cNvPicPr>
          <p:nvPr/>
        </p:nvPicPr>
        <p:blipFill>
          <a:blip r:embed="rId3"/>
          <a:srcRect/>
          <a:stretch>
            <a:fillRect/>
          </a:stretch>
        </p:blipFill>
        <p:spPr bwMode="auto">
          <a:xfrm>
            <a:off x="323850" y="3284538"/>
            <a:ext cx="3990975" cy="34099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sz="2800"/>
          </a:p>
        </p:txBody>
      </p:sp>
      <p:sp>
        <p:nvSpPr>
          <p:cNvPr id="16387" name="Rectangle 3"/>
          <p:cNvSpPr>
            <a:spLocks noGrp="1" noChangeArrowheads="1"/>
          </p:cNvSpPr>
          <p:nvPr>
            <p:ph type="body" idx="1"/>
          </p:nvPr>
        </p:nvSpPr>
        <p:spPr/>
        <p:txBody>
          <a:bodyPr/>
          <a:lstStyle/>
          <a:p>
            <a:r>
              <a:rPr lang="en-GB"/>
              <a:t>Ox-Bow lake</a:t>
            </a:r>
            <a:endParaRPr lang="en-US"/>
          </a:p>
        </p:txBody>
      </p:sp>
      <p:pic>
        <p:nvPicPr>
          <p:cNvPr id="16388" name="Picture 4" descr="Erosion and depositon on a meandering river"/>
          <p:cNvPicPr>
            <a:picLocks noChangeAspect="1" noChangeArrowheads="1"/>
          </p:cNvPicPr>
          <p:nvPr/>
        </p:nvPicPr>
        <p:blipFill>
          <a:blip r:embed="rId2"/>
          <a:srcRect/>
          <a:stretch>
            <a:fillRect/>
          </a:stretch>
        </p:blipFill>
        <p:spPr bwMode="auto">
          <a:xfrm>
            <a:off x="468313" y="2636838"/>
            <a:ext cx="4914900" cy="2628900"/>
          </a:xfrm>
          <a:prstGeom prst="rect">
            <a:avLst/>
          </a:prstGeom>
          <a:noFill/>
        </p:spPr>
      </p:pic>
      <p:sp>
        <p:nvSpPr>
          <p:cNvPr id="16389" name="Text Box 5"/>
          <p:cNvSpPr txBox="1">
            <a:spLocks noChangeArrowheads="1"/>
          </p:cNvSpPr>
          <p:nvPr/>
        </p:nvSpPr>
        <p:spPr bwMode="auto">
          <a:xfrm>
            <a:off x="5724525" y="1557338"/>
            <a:ext cx="2881313" cy="5173662"/>
          </a:xfrm>
          <a:prstGeom prst="rect">
            <a:avLst/>
          </a:prstGeom>
          <a:noFill/>
          <a:ln w="9525">
            <a:noFill/>
            <a:miter lim="800000"/>
            <a:headEnd/>
            <a:tailEnd/>
          </a:ln>
          <a:effectLst/>
        </p:spPr>
        <p:txBody>
          <a:bodyPr>
            <a:spAutoFit/>
          </a:bodyPr>
          <a:lstStyle/>
          <a:p>
            <a:pPr>
              <a:spcBef>
                <a:spcPct val="50000"/>
              </a:spcBef>
            </a:pPr>
            <a:r>
              <a:rPr lang="en-GB"/>
              <a:t>Following on from the development of a meander…..</a:t>
            </a:r>
          </a:p>
          <a:p>
            <a:pPr>
              <a:spcBef>
                <a:spcPct val="50000"/>
              </a:spcBef>
            </a:pPr>
            <a:r>
              <a:rPr lang="en-GB"/>
              <a:t>Continued erosion (</a:t>
            </a:r>
            <a:r>
              <a:rPr lang="en-GB" b="1">
                <a:solidFill>
                  <a:schemeClr val="accent2"/>
                </a:solidFill>
              </a:rPr>
              <a:t>corrasion</a:t>
            </a:r>
            <a:r>
              <a:rPr lang="en-GB"/>
              <a:t>) on the outside of the bend results in the neck of the meander getting </a:t>
            </a:r>
            <a:r>
              <a:rPr lang="en-GB" b="1">
                <a:solidFill>
                  <a:schemeClr val="accent2"/>
                </a:solidFill>
              </a:rPr>
              <a:t>narrower</a:t>
            </a:r>
            <a:r>
              <a:rPr lang="en-GB"/>
              <a:t> until, usually at a time of flood, the river cuts across.  The fastest current will now be flowing in the centre of the channel and deposition is now next to the banks.  The original meander is blocked off to leave a crescent shaped </a:t>
            </a:r>
            <a:r>
              <a:rPr lang="en-GB" b="1">
                <a:solidFill>
                  <a:schemeClr val="accent2"/>
                </a:solidFill>
              </a:rPr>
              <a:t>Ox-Bow Lake.</a:t>
            </a:r>
            <a:endParaRPr lang="en-US" b="1">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a:t>Levee</a:t>
            </a:r>
          </a:p>
        </p:txBody>
      </p:sp>
      <p:sp>
        <p:nvSpPr>
          <p:cNvPr id="17411" name="Text Box 3"/>
          <p:cNvSpPr txBox="1">
            <a:spLocks noChangeArrowheads="1"/>
          </p:cNvSpPr>
          <p:nvPr/>
        </p:nvSpPr>
        <p:spPr bwMode="auto">
          <a:xfrm>
            <a:off x="827088" y="1196975"/>
            <a:ext cx="2292350" cy="366713"/>
          </a:xfrm>
          <a:prstGeom prst="rect">
            <a:avLst/>
          </a:prstGeom>
          <a:noFill/>
          <a:ln w="9525">
            <a:noFill/>
            <a:miter lim="800000"/>
            <a:headEnd/>
            <a:tailEnd/>
          </a:ln>
          <a:effectLst/>
        </p:spPr>
        <p:txBody>
          <a:bodyPr wrap="none">
            <a:spAutoFit/>
          </a:bodyPr>
          <a:lstStyle/>
          <a:p>
            <a:r>
              <a:rPr lang="en-GB"/>
              <a:t>Floodplain and levee</a:t>
            </a:r>
            <a:endParaRPr lang="en-US"/>
          </a:p>
        </p:txBody>
      </p:sp>
      <p:sp>
        <p:nvSpPr>
          <p:cNvPr id="17412" name="Text Box 4"/>
          <p:cNvSpPr txBox="1">
            <a:spLocks noChangeArrowheads="1"/>
          </p:cNvSpPr>
          <p:nvPr/>
        </p:nvSpPr>
        <p:spPr bwMode="auto">
          <a:xfrm>
            <a:off x="4284663" y="1557338"/>
            <a:ext cx="4679950" cy="4762500"/>
          </a:xfrm>
          <a:prstGeom prst="rect">
            <a:avLst/>
          </a:prstGeom>
          <a:noFill/>
          <a:ln w="9525">
            <a:noFill/>
            <a:miter lim="800000"/>
            <a:headEnd/>
            <a:tailEnd/>
          </a:ln>
          <a:effectLst/>
        </p:spPr>
        <p:txBody>
          <a:bodyPr>
            <a:spAutoFit/>
          </a:bodyPr>
          <a:lstStyle/>
          <a:p>
            <a:pPr>
              <a:spcBef>
                <a:spcPct val="50000"/>
              </a:spcBef>
            </a:pPr>
            <a:r>
              <a:rPr lang="en-GB"/>
              <a:t>In the lower course the river widens its valley through </a:t>
            </a:r>
            <a:r>
              <a:rPr lang="en-GB" b="1">
                <a:solidFill>
                  <a:schemeClr val="accent2"/>
                </a:solidFill>
              </a:rPr>
              <a:t>lateral</a:t>
            </a:r>
            <a:r>
              <a:rPr lang="en-GB"/>
              <a:t> erosion.  At times of high discharge the river has considerable amounts of energy, which it uses to transport material through </a:t>
            </a:r>
            <a:r>
              <a:rPr lang="en-GB" b="1">
                <a:solidFill>
                  <a:schemeClr val="accent2"/>
                </a:solidFill>
              </a:rPr>
              <a:t>suspension</a:t>
            </a:r>
            <a:r>
              <a:rPr lang="en-GB"/>
              <a:t>.</a:t>
            </a:r>
          </a:p>
          <a:p>
            <a:pPr>
              <a:spcBef>
                <a:spcPct val="50000"/>
              </a:spcBef>
            </a:pPr>
            <a:r>
              <a:rPr lang="en-GB"/>
              <a:t>When the river overflows its banks, it will spread out over the surrounding area which is flat.  This sudden increase in friction will reduce the velocity of the river causing it to deposit its load (</a:t>
            </a:r>
            <a:r>
              <a:rPr lang="en-GB" b="1">
                <a:solidFill>
                  <a:schemeClr val="accent2"/>
                </a:solidFill>
              </a:rPr>
              <a:t>silt</a:t>
            </a:r>
            <a:r>
              <a:rPr lang="en-GB"/>
              <a:t>).  Each time the river floods another layer of silt is added creating as flat </a:t>
            </a:r>
            <a:r>
              <a:rPr lang="en-GB" b="1">
                <a:solidFill>
                  <a:schemeClr val="accent2"/>
                </a:solidFill>
              </a:rPr>
              <a:t>floodplain.</a:t>
            </a:r>
          </a:p>
          <a:p>
            <a:pPr>
              <a:spcBef>
                <a:spcPct val="50000"/>
              </a:spcBef>
            </a:pPr>
            <a:r>
              <a:rPr lang="en-GB"/>
              <a:t>The coarsest material will be dropped first, and this can form a natural embankment, called a </a:t>
            </a:r>
            <a:r>
              <a:rPr lang="en-GB" b="1">
                <a:solidFill>
                  <a:schemeClr val="accent2"/>
                </a:solidFill>
              </a:rPr>
              <a:t>Levee</a:t>
            </a:r>
            <a:r>
              <a:rPr lang="en-GB"/>
              <a:t> next to the river.  Levees can help to prevent further flooding.</a:t>
            </a:r>
            <a:endParaRPr lang="en-US"/>
          </a:p>
        </p:txBody>
      </p:sp>
      <p:pic>
        <p:nvPicPr>
          <p:cNvPr id="17413" name="Picture 5"/>
          <p:cNvPicPr>
            <a:picLocks noChangeAspect="1" noChangeArrowheads="1"/>
          </p:cNvPicPr>
          <p:nvPr/>
        </p:nvPicPr>
        <p:blipFill>
          <a:blip r:embed="rId2"/>
          <a:srcRect/>
          <a:stretch>
            <a:fillRect/>
          </a:stretch>
        </p:blipFill>
        <p:spPr bwMode="auto">
          <a:xfrm>
            <a:off x="179388" y="1916113"/>
            <a:ext cx="3943350" cy="2114550"/>
          </a:xfrm>
          <a:prstGeom prst="rect">
            <a:avLst/>
          </a:prstGeom>
          <a:noFill/>
        </p:spPr>
      </p:pic>
      <p:sp>
        <p:nvSpPr>
          <p:cNvPr id="17414" name="Rectangle 6"/>
          <p:cNvSpPr>
            <a:spLocks noChangeArrowheads="1"/>
          </p:cNvSpPr>
          <p:nvPr/>
        </p:nvSpPr>
        <p:spPr bwMode="auto">
          <a:xfrm>
            <a:off x="0" y="4508500"/>
            <a:ext cx="4268788" cy="1739900"/>
          </a:xfrm>
          <a:prstGeom prst="rect">
            <a:avLst/>
          </a:prstGeom>
          <a:noFill/>
          <a:ln w="9525">
            <a:noFill/>
            <a:miter lim="800000"/>
            <a:headEnd/>
            <a:tailEnd/>
          </a:ln>
          <a:effectLst/>
        </p:spPr>
        <p:txBody>
          <a:bodyPr anchor="ctr">
            <a:spAutoFit/>
          </a:bodyPr>
          <a:lstStyle/>
          <a:p>
            <a:pPr algn="ctr"/>
            <a:r>
              <a:rPr lang="en-GB" b="1"/>
              <a:t>natural levee</a:t>
            </a:r>
          </a:p>
          <a:p>
            <a:pPr algn="ctr"/>
            <a:r>
              <a:rPr lang="en-GB"/>
              <a:t>  </a:t>
            </a:r>
          </a:p>
          <a:p>
            <a:pPr algn="ctr"/>
            <a:r>
              <a:rPr lang="en-GB"/>
              <a:t>–noun </a:t>
            </a:r>
          </a:p>
          <a:p>
            <a:pPr algn="ctr"/>
            <a:r>
              <a:rPr lang="en-GB"/>
              <a:t>a deposit of sand or mud built up along, and sloping away from, either side of </a:t>
            </a:r>
            <a:r>
              <a:rPr lang="en-GB">
                <a:hlinkClick r:id="rId3"/>
              </a:rPr>
              <a:t>the</a:t>
            </a:r>
            <a:r>
              <a:rPr lang="en-GB"/>
              <a:t> flood plain of a river or stream.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68313" y="333375"/>
            <a:ext cx="8229600" cy="4525963"/>
          </a:xfrm>
        </p:spPr>
        <p:txBody>
          <a:bodyPr/>
          <a:lstStyle/>
          <a:p>
            <a:pPr>
              <a:buFontTx/>
              <a:buNone/>
            </a:pPr>
            <a:r>
              <a:rPr lang="en-GB"/>
              <a:t>Delta</a:t>
            </a:r>
            <a:endParaRPr lang="en-US"/>
          </a:p>
        </p:txBody>
      </p:sp>
      <p:pic>
        <p:nvPicPr>
          <p:cNvPr id="18436" name="Picture 4" descr="Image shows three maps of rivers. The Niger in Nigeria has an arcuate or fan-shaped delta. The Ebro in Spain has a Cuspate delta. The Mississippi has a bird's foot shaped delta."/>
          <p:cNvPicPr>
            <a:picLocks noChangeAspect="1" noChangeArrowheads="1"/>
          </p:cNvPicPr>
          <p:nvPr/>
        </p:nvPicPr>
        <p:blipFill>
          <a:blip r:embed="rId2"/>
          <a:srcRect/>
          <a:stretch>
            <a:fillRect/>
          </a:stretch>
        </p:blipFill>
        <p:spPr bwMode="auto">
          <a:xfrm>
            <a:off x="395288" y="1125538"/>
            <a:ext cx="4762500" cy="2362200"/>
          </a:xfrm>
          <a:prstGeom prst="rect">
            <a:avLst/>
          </a:prstGeom>
          <a:noFill/>
        </p:spPr>
      </p:pic>
      <p:sp>
        <p:nvSpPr>
          <p:cNvPr id="18437" name="Text Box 5"/>
          <p:cNvSpPr txBox="1">
            <a:spLocks noChangeArrowheads="1"/>
          </p:cNvSpPr>
          <p:nvPr/>
        </p:nvSpPr>
        <p:spPr bwMode="auto">
          <a:xfrm>
            <a:off x="5508625" y="549275"/>
            <a:ext cx="3240088" cy="2563813"/>
          </a:xfrm>
          <a:prstGeom prst="rect">
            <a:avLst/>
          </a:prstGeom>
          <a:noFill/>
          <a:ln w="9525">
            <a:noFill/>
            <a:miter lim="800000"/>
            <a:headEnd/>
            <a:tailEnd/>
          </a:ln>
          <a:effectLst/>
        </p:spPr>
        <p:txBody>
          <a:bodyPr>
            <a:spAutoFit/>
          </a:bodyPr>
          <a:lstStyle/>
          <a:p>
            <a:r>
              <a:rPr lang="en-GB"/>
              <a:t>Accumulation of silt deposited on the seabed at the month of the river.  Because the river’s velocity is much reduced when it joins the sea, it must deposit its load.  If the load is built up above sea level then mud banks form to create a </a:t>
            </a:r>
            <a:r>
              <a:rPr lang="en-GB" b="1" u="sng">
                <a:solidFill>
                  <a:schemeClr val="accent2"/>
                </a:solidFill>
              </a:rPr>
              <a:t>delta</a:t>
            </a:r>
            <a:r>
              <a:rPr lang="en-GB">
                <a:solidFill>
                  <a:schemeClr val="accent2"/>
                </a:solidFill>
              </a:rPr>
              <a:t>.</a:t>
            </a:r>
          </a:p>
        </p:txBody>
      </p:sp>
      <p:sp>
        <p:nvSpPr>
          <p:cNvPr id="18439" name="Rectangle 7"/>
          <p:cNvSpPr>
            <a:spLocks noChangeArrowheads="1"/>
          </p:cNvSpPr>
          <p:nvPr/>
        </p:nvSpPr>
        <p:spPr bwMode="auto">
          <a:xfrm>
            <a:off x="323850" y="4437063"/>
            <a:ext cx="5472113" cy="1465262"/>
          </a:xfrm>
          <a:prstGeom prst="rect">
            <a:avLst/>
          </a:prstGeom>
          <a:noFill/>
          <a:ln w="9525">
            <a:noFill/>
            <a:miter lim="800000"/>
            <a:headEnd/>
            <a:tailEnd/>
          </a:ln>
          <a:effectLst/>
        </p:spPr>
        <p:txBody>
          <a:bodyPr anchor="ctr">
            <a:spAutoFit/>
          </a:bodyPr>
          <a:lstStyle/>
          <a:p>
            <a:r>
              <a:rPr lang="en-GB" b="1"/>
              <a:t>Deltas</a:t>
            </a:r>
            <a:r>
              <a:rPr lang="en-GB"/>
              <a:t> are found at the mouth of large rivers - for example, the Mississippi. A delta is formed when the river deposits its material faster than the sea can remove it. There are three main types of delta, named after the shape they create (see above): </a:t>
            </a:r>
          </a:p>
        </p:txBody>
      </p:sp>
      <p:sp>
        <p:nvSpPr>
          <p:cNvPr id="18440" name="Rectangle 8"/>
          <p:cNvSpPr>
            <a:spLocks noChangeArrowheads="1"/>
          </p:cNvSpPr>
          <p:nvPr/>
        </p:nvSpPr>
        <p:spPr bwMode="auto">
          <a:xfrm>
            <a:off x="5724525" y="3363913"/>
            <a:ext cx="3208338" cy="3113087"/>
          </a:xfrm>
          <a:prstGeom prst="rect">
            <a:avLst/>
          </a:prstGeom>
          <a:noFill/>
          <a:ln w="9525">
            <a:noFill/>
            <a:miter lim="800000"/>
            <a:headEnd/>
            <a:tailEnd/>
          </a:ln>
          <a:effectLst/>
        </p:spPr>
        <p:txBody>
          <a:bodyPr anchor="ctr">
            <a:spAutoFit/>
          </a:bodyPr>
          <a:lstStyle/>
          <a:p>
            <a:pPr algn="ctr"/>
            <a:r>
              <a:rPr lang="en-GB" i="1"/>
              <a:t>Deltas only form under certain conditions:</a:t>
            </a:r>
          </a:p>
          <a:p>
            <a:pPr algn="ctr"/>
            <a:endParaRPr lang="en-GB" i="1"/>
          </a:p>
          <a:p>
            <a:pPr algn="ctr"/>
            <a:r>
              <a:rPr lang="en-GB" i="1"/>
              <a:t>The river must be transporting a large amount of sediment </a:t>
            </a:r>
          </a:p>
          <a:p>
            <a:pPr algn="ctr"/>
            <a:r>
              <a:rPr lang="en-GB" i="1"/>
              <a:t>The sea must have a small tidal range and weak currents </a:t>
            </a:r>
          </a:p>
          <a:p>
            <a:pPr algn="ctr"/>
            <a:r>
              <a:rPr lang="en-GB" i="1"/>
              <a:t>The sea must be shallow at the river mouth </a:t>
            </a:r>
          </a:p>
          <a:p>
            <a:pPr algn="ctr" eaLnBrk="0" hangingPunct="0"/>
            <a:endParaRPr lang="en-GB"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850" y="0"/>
            <a:ext cx="8424863" cy="6553200"/>
          </a:xfrm>
        </p:spPr>
        <p:txBody>
          <a:bodyPr/>
          <a:lstStyle/>
          <a:p>
            <a:r>
              <a:rPr lang="en-GB" sz="2400" b="1" dirty="0"/>
              <a:t>TASK</a:t>
            </a:r>
            <a:r>
              <a:rPr lang="en-GB" sz="2400" dirty="0"/>
              <a:t>: Each group of 4 will have half and hour to organise a presentation to the rest of the class to explain how </a:t>
            </a:r>
            <a:r>
              <a:rPr lang="en-GB" sz="2400" b="1" dirty="0"/>
              <a:t>ONE</a:t>
            </a:r>
            <a:r>
              <a:rPr lang="en-GB" sz="2400" dirty="0"/>
              <a:t> river feature is formed:</a:t>
            </a:r>
            <a:br>
              <a:rPr lang="en-GB" sz="2400" dirty="0"/>
            </a:br>
            <a:br>
              <a:rPr lang="en-GB" sz="2400" dirty="0"/>
            </a:br>
            <a:r>
              <a:rPr lang="en-GB" sz="2400" dirty="0">
                <a:solidFill>
                  <a:schemeClr val="accent2"/>
                </a:solidFill>
              </a:rPr>
              <a:t>V-shaped valley</a:t>
            </a:r>
            <a:br>
              <a:rPr lang="en-GB" sz="2400" dirty="0">
                <a:solidFill>
                  <a:schemeClr val="accent2"/>
                </a:solidFill>
              </a:rPr>
            </a:br>
            <a:r>
              <a:rPr lang="en-GB" sz="2400" dirty="0">
                <a:solidFill>
                  <a:schemeClr val="accent2"/>
                </a:solidFill>
              </a:rPr>
              <a:t>Delta</a:t>
            </a:r>
            <a:br>
              <a:rPr lang="en-GB" sz="2400" dirty="0">
                <a:solidFill>
                  <a:schemeClr val="accent2"/>
                </a:solidFill>
              </a:rPr>
            </a:br>
            <a:r>
              <a:rPr lang="en-GB" sz="2400" dirty="0">
                <a:solidFill>
                  <a:schemeClr val="accent2"/>
                </a:solidFill>
              </a:rPr>
              <a:t>Waterfall</a:t>
            </a:r>
            <a:br>
              <a:rPr lang="en-GB" sz="2400" dirty="0">
                <a:solidFill>
                  <a:schemeClr val="accent2"/>
                </a:solidFill>
              </a:rPr>
            </a:br>
            <a:r>
              <a:rPr lang="en-GB" sz="2400" dirty="0">
                <a:solidFill>
                  <a:schemeClr val="accent2"/>
                </a:solidFill>
              </a:rPr>
              <a:t>Meander/migration</a:t>
            </a:r>
            <a:br>
              <a:rPr lang="en-GB" sz="2400" dirty="0">
                <a:solidFill>
                  <a:schemeClr val="accent2"/>
                </a:solidFill>
              </a:rPr>
            </a:br>
            <a:r>
              <a:rPr lang="en-GB" sz="2400" dirty="0">
                <a:solidFill>
                  <a:schemeClr val="accent2"/>
                </a:solidFill>
              </a:rPr>
              <a:t>Oxbow lake</a:t>
            </a:r>
            <a:br>
              <a:rPr lang="en-GB" sz="2400" dirty="0">
                <a:solidFill>
                  <a:schemeClr val="accent2"/>
                </a:solidFill>
              </a:rPr>
            </a:br>
            <a:r>
              <a:rPr lang="en-GB" sz="2400" dirty="0">
                <a:solidFill>
                  <a:schemeClr val="accent2"/>
                </a:solidFill>
              </a:rPr>
              <a:t>Rapids</a:t>
            </a:r>
            <a:br>
              <a:rPr lang="en-GB" sz="2400" dirty="0">
                <a:solidFill>
                  <a:schemeClr val="accent2"/>
                </a:solidFill>
              </a:rPr>
            </a:br>
            <a:r>
              <a:rPr lang="en-GB" sz="2400" dirty="0">
                <a:solidFill>
                  <a:schemeClr val="accent2"/>
                </a:solidFill>
              </a:rPr>
              <a:t>levees</a:t>
            </a:r>
            <a:br>
              <a:rPr lang="en-GB" sz="2400" dirty="0">
                <a:solidFill>
                  <a:schemeClr val="accent2"/>
                </a:solidFill>
              </a:rPr>
            </a:br>
            <a:br>
              <a:rPr lang="en-GB" sz="2400" dirty="0"/>
            </a:br>
            <a:r>
              <a:rPr lang="en-GB" sz="2400" b="1" dirty="0"/>
              <a:t>You must include</a:t>
            </a:r>
            <a:r>
              <a:rPr lang="en-GB" sz="2400" dirty="0"/>
              <a:t> How to recognise your feature, whether it is found in upper/lower or middle courses, and explain how they are formed (erosion or deposition?)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476250"/>
            <a:ext cx="4248150" cy="711200"/>
          </a:xfrm>
        </p:spPr>
        <p:txBody>
          <a:bodyPr/>
          <a:lstStyle/>
          <a:p>
            <a:r>
              <a:rPr lang="en-GB" sz="3600"/>
              <a:t>V Shaped Valley</a:t>
            </a:r>
          </a:p>
        </p:txBody>
      </p:sp>
      <p:pic>
        <p:nvPicPr>
          <p:cNvPr id="4100" name="Picture 4"/>
          <p:cNvPicPr>
            <a:picLocks noChangeAspect="1" noChangeArrowheads="1"/>
          </p:cNvPicPr>
          <p:nvPr/>
        </p:nvPicPr>
        <p:blipFill>
          <a:blip r:embed="rId2"/>
          <a:srcRect/>
          <a:stretch>
            <a:fillRect/>
          </a:stretch>
        </p:blipFill>
        <p:spPr bwMode="auto">
          <a:xfrm>
            <a:off x="4011613" y="0"/>
            <a:ext cx="5132387"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River Delta</a:t>
            </a:r>
          </a:p>
        </p:txBody>
      </p:sp>
      <p:pic>
        <p:nvPicPr>
          <p:cNvPr id="5124" name="Picture 4"/>
          <p:cNvPicPr>
            <a:picLocks noChangeAspect="1" noChangeArrowheads="1"/>
          </p:cNvPicPr>
          <p:nvPr/>
        </p:nvPicPr>
        <p:blipFill>
          <a:blip r:embed="rId2"/>
          <a:srcRect/>
          <a:stretch>
            <a:fillRect/>
          </a:stretch>
        </p:blipFill>
        <p:spPr bwMode="auto">
          <a:xfrm>
            <a:off x="1331913" y="1412875"/>
            <a:ext cx="6769100" cy="50768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Waterfall</a:t>
            </a:r>
          </a:p>
        </p:txBody>
      </p:sp>
      <p:pic>
        <p:nvPicPr>
          <p:cNvPr id="6148" name="Picture 4"/>
          <p:cNvPicPr>
            <a:picLocks noChangeAspect="1" noChangeArrowheads="1"/>
          </p:cNvPicPr>
          <p:nvPr/>
        </p:nvPicPr>
        <p:blipFill>
          <a:blip r:embed="rId2"/>
          <a:srcRect/>
          <a:stretch>
            <a:fillRect/>
          </a:stretch>
        </p:blipFill>
        <p:spPr bwMode="auto">
          <a:xfrm>
            <a:off x="827088" y="1052513"/>
            <a:ext cx="7429500" cy="55721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Meander</a:t>
            </a:r>
          </a:p>
        </p:txBody>
      </p:sp>
      <p:pic>
        <p:nvPicPr>
          <p:cNvPr id="7172" name="Picture 4"/>
          <p:cNvPicPr>
            <a:picLocks noChangeAspect="1" noChangeArrowheads="1"/>
          </p:cNvPicPr>
          <p:nvPr/>
        </p:nvPicPr>
        <p:blipFill>
          <a:blip r:embed="rId2"/>
          <a:srcRect/>
          <a:stretch>
            <a:fillRect/>
          </a:stretch>
        </p:blipFill>
        <p:spPr bwMode="auto">
          <a:xfrm>
            <a:off x="0" y="1989138"/>
            <a:ext cx="9096375" cy="46005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Oxbow lake</a:t>
            </a:r>
          </a:p>
        </p:txBody>
      </p:sp>
      <p:pic>
        <p:nvPicPr>
          <p:cNvPr id="8196" name="Picture 4"/>
          <p:cNvPicPr>
            <a:picLocks noChangeAspect="1" noChangeArrowheads="1"/>
          </p:cNvPicPr>
          <p:nvPr/>
        </p:nvPicPr>
        <p:blipFill>
          <a:blip r:embed="rId2"/>
          <a:srcRect/>
          <a:stretch>
            <a:fillRect/>
          </a:stretch>
        </p:blipFill>
        <p:spPr bwMode="auto">
          <a:xfrm>
            <a:off x="755650" y="1468438"/>
            <a:ext cx="7632700" cy="497681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t>Rapids</a:t>
            </a:r>
          </a:p>
        </p:txBody>
      </p:sp>
      <p:pic>
        <p:nvPicPr>
          <p:cNvPr id="9220" name="Picture 4"/>
          <p:cNvPicPr>
            <a:picLocks noChangeAspect="1" noChangeArrowheads="1"/>
          </p:cNvPicPr>
          <p:nvPr/>
        </p:nvPicPr>
        <p:blipFill>
          <a:blip r:embed="rId2"/>
          <a:srcRect/>
          <a:stretch>
            <a:fillRect/>
          </a:stretch>
        </p:blipFill>
        <p:spPr bwMode="auto">
          <a:xfrm>
            <a:off x="827088" y="1417638"/>
            <a:ext cx="7489825" cy="5003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Natural levees</a:t>
            </a:r>
          </a:p>
        </p:txBody>
      </p:sp>
      <p:pic>
        <p:nvPicPr>
          <p:cNvPr id="10244" name="Picture 4"/>
          <p:cNvPicPr>
            <a:picLocks noChangeAspect="1" noChangeArrowheads="1"/>
          </p:cNvPicPr>
          <p:nvPr/>
        </p:nvPicPr>
        <p:blipFill>
          <a:blip r:embed="rId2"/>
          <a:srcRect/>
          <a:stretch>
            <a:fillRect/>
          </a:stretch>
        </p:blipFill>
        <p:spPr bwMode="auto">
          <a:xfrm>
            <a:off x="900113" y="1412875"/>
            <a:ext cx="7272337" cy="47498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TotalTime>
  <Words>977</Words>
  <Application>Microsoft Office PowerPoint</Application>
  <PresentationFormat>On-screen Show (4:3)</PresentationFormat>
  <Paragraphs>61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Kristen ITC</vt:lpstr>
      <vt:lpstr>Default Design</vt:lpstr>
      <vt:lpstr>RIVERS Revision ;  Upper/middle and lower course features</vt:lpstr>
      <vt:lpstr>TASK: Each group of 4 will have half and hour to organise a presentation to the rest of the class to explain how ONE river feature is formed:  V-shaped valley Delta Waterfall Meander/migration Oxbow lake Rapids levees  You must include How to recognise your feature, whether it is found in upper/lower or middle courses, and explain how they are formed (erosion or deposition?)</vt:lpstr>
      <vt:lpstr>V Shaped Valley</vt:lpstr>
      <vt:lpstr>River Delta</vt:lpstr>
      <vt:lpstr>Waterfall</vt:lpstr>
      <vt:lpstr>Meander</vt:lpstr>
      <vt:lpstr>Oxbow lake</vt:lpstr>
      <vt:lpstr>Rapids</vt:lpstr>
      <vt:lpstr>Natural levees</vt:lpstr>
      <vt:lpstr>Where do we find them?</vt:lpstr>
      <vt:lpstr>Rapids</vt:lpstr>
      <vt:lpstr>PowerPoint Presentation</vt:lpstr>
      <vt:lpstr>Waterfall</vt:lpstr>
      <vt:lpstr>meanders</vt:lpstr>
      <vt:lpstr>PowerPoint Presentation</vt:lpstr>
      <vt:lpstr>Levee</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RIVERS Revision ;  Upper/middle and lower course features</dc:title>
  <dc:creator>User</dc:creator>
  <cp:lastModifiedBy>Jennifer Agacy Schokhman</cp:lastModifiedBy>
  <cp:revision>9</cp:revision>
  <dcterms:created xsi:type="dcterms:W3CDTF">2011-03-08T16:50:33Z</dcterms:created>
  <dcterms:modified xsi:type="dcterms:W3CDTF">2021-06-28T03:56:47Z</dcterms:modified>
</cp:coreProperties>
</file>